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79" r:id="rId2"/>
    <p:sldId id="256" r:id="rId3"/>
    <p:sldId id="257" r:id="rId4"/>
    <p:sldId id="258" r:id="rId5"/>
    <p:sldId id="259" r:id="rId6"/>
    <p:sldId id="264" r:id="rId7"/>
    <p:sldId id="268" r:id="rId8"/>
    <p:sldId id="265" r:id="rId9"/>
    <p:sldId id="261" r:id="rId10"/>
    <p:sldId id="262" r:id="rId11"/>
    <p:sldId id="263" r:id="rId12"/>
    <p:sldId id="260" r:id="rId13"/>
    <p:sldId id="266" r:id="rId14"/>
    <p:sldId id="267" r:id="rId15"/>
    <p:sldId id="269" r:id="rId16"/>
    <p:sldId id="275" r:id="rId17"/>
    <p:sldId id="271" r:id="rId18"/>
    <p:sldId id="270" r:id="rId19"/>
    <p:sldId id="276" r:id="rId20"/>
    <p:sldId id="277" r:id="rId21"/>
    <p:sldId id="280" r:id="rId22"/>
    <p:sldId id="272" r:id="rId23"/>
    <p:sldId id="281" r:id="rId24"/>
    <p:sldId id="28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7" autoAdjust="0"/>
    <p:restoredTop sz="94660"/>
  </p:normalViewPr>
  <p:slideViewPr>
    <p:cSldViewPr>
      <p:cViewPr varScale="1">
        <p:scale>
          <a:sx n="59" d="100"/>
          <a:sy n="59" d="100"/>
        </p:scale>
        <p:origin x="-840"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892DB0-2CE2-4054-B41D-4C0CD159E20C}"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n-US"/>
        </a:p>
      </dgm:t>
    </dgm:pt>
    <dgm:pt modelId="{58671B0D-17D3-48BB-8585-AF17A2237659}">
      <dgm:prSet phldrT="[Text]"/>
      <dgm:spPr/>
      <dgm:t>
        <a:bodyPr/>
        <a:lstStyle/>
        <a:p>
          <a:r>
            <a:rPr lang="en-US" dirty="0" smtClean="0"/>
            <a:t>Minimum competencies and high stakes testing</a:t>
          </a:r>
          <a:endParaRPr lang="en-US" dirty="0"/>
        </a:p>
      </dgm:t>
    </dgm:pt>
    <dgm:pt modelId="{E53762FE-F1BA-433E-B8FF-F716D9D72AFF}" type="parTrans" cxnId="{6D91122B-9562-46FF-8C0D-AFC9919C4401}">
      <dgm:prSet/>
      <dgm:spPr/>
      <dgm:t>
        <a:bodyPr/>
        <a:lstStyle/>
        <a:p>
          <a:endParaRPr lang="en-US"/>
        </a:p>
      </dgm:t>
    </dgm:pt>
    <dgm:pt modelId="{14953912-6C84-4836-8DA6-9960E42667DE}" type="sibTrans" cxnId="{6D91122B-9562-46FF-8C0D-AFC9919C4401}">
      <dgm:prSet/>
      <dgm:spPr/>
      <dgm:t>
        <a:bodyPr/>
        <a:lstStyle/>
        <a:p>
          <a:endParaRPr lang="en-US"/>
        </a:p>
      </dgm:t>
    </dgm:pt>
    <dgm:pt modelId="{3D44ED7D-1415-41E0-9EB5-2000ABF35887}">
      <dgm:prSet phldrT="[Text]"/>
      <dgm:spPr/>
      <dgm:t>
        <a:bodyPr/>
        <a:lstStyle/>
        <a:p>
          <a:r>
            <a:rPr lang="en-US" dirty="0" smtClean="0"/>
            <a:t>Position of influence on broader (global)  society</a:t>
          </a:r>
          <a:endParaRPr lang="en-US" dirty="0"/>
        </a:p>
      </dgm:t>
    </dgm:pt>
    <dgm:pt modelId="{9E817943-88BE-4A41-8769-391883BF8947}" type="parTrans" cxnId="{4C8C5669-7E9B-48F3-A640-0B4E43CFFBD5}">
      <dgm:prSet/>
      <dgm:spPr/>
      <dgm:t>
        <a:bodyPr/>
        <a:lstStyle/>
        <a:p>
          <a:endParaRPr lang="en-US"/>
        </a:p>
      </dgm:t>
    </dgm:pt>
    <dgm:pt modelId="{4CC65D0D-BF90-42B8-B829-5E53B185D031}" type="sibTrans" cxnId="{4C8C5669-7E9B-48F3-A640-0B4E43CFFBD5}">
      <dgm:prSet/>
      <dgm:spPr/>
      <dgm:t>
        <a:bodyPr/>
        <a:lstStyle/>
        <a:p>
          <a:endParaRPr lang="en-US"/>
        </a:p>
      </dgm:t>
    </dgm:pt>
    <dgm:pt modelId="{D6126BBF-1049-471B-9FE2-F16D5DD38733}" type="pres">
      <dgm:prSet presAssocID="{A5892DB0-2CE2-4054-B41D-4C0CD159E20C}" presName="compositeShape" presStyleCnt="0">
        <dgm:presLayoutVars>
          <dgm:chMax val="2"/>
          <dgm:dir/>
          <dgm:resizeHandles val="exact"/>
        </dgm:presLayoutVars>
      </dgm:prSet>
      <dgm:spPr/>
      <dgm:t>
        <a:bodyPr/>
        <a:lstStyle/>
        <a:p>
          <a:endParaRPr lang="en-US"/>
        </a:p>
      </dgm:t>
    </dgm:pt>
    <dgm:pt modelId="{88769708-F0D8-4D98-B213-A7FFEE204370}" type="pres">
      <dgm:prSet presAssocID="{A5892DB0-2CE2-4054-B41D-4C0CD159E20C}" presName="ribbon" presStyleLbl="node1" presStyleIdx="0" presStyleCnt="1" custAng="20118407" custLinFactNeighborX="1824" custLinFactNeighborY="2632"/>
      <dgm:spPr/>
    </dgm:pt>
    <dgm:pt modelId="{C1066126-C045-47FE-A01A-894F3F69CC44}" type="pres">
      <dgm:prSet presAssocID="{A5892DB0-2CE2-4054-B41D-4C0CD159E20C}" presName="leftArrowText" presStyleLbl="node1" presStyleIdx="0" presStyleCnt="1" custAng="20115273" custLinFactNeighborX="2629" custLinFactNeighborY="50880">
        <dgm:presLayoutVars>
          <dgm:chMax val="0"/>
          <dgm:bulletEnabled val="1"/>
        </dgm:presLayoutVars>
      </dgm:prSet>
      <dgm:spPr/>
      <dgm:t>
        <a:bodyPr/>
        <a:lstStyle/>
        <a:p>
          <a:endParaRPr lang="en-US"/>
        </a:p>
      </dgm:t>
    </dgm:pt>
    <dgm:pt modelId="{FDA8AB95-C8DA-4ACF-9370-6FA22E2C8AE9}" type="pres">
      <dgm:prSet presAssocID="{A5892DB0-2CE2-4054-B41D-4C0CD159E20C}" presName="rightArrowText" presStyleLbl="node1" presStyleIdx="0" presStyleCnt="1" custAng="20079445" custScaleX="96691" custScaleY="79110" custLinFactNeighborX="-1393" custLinFactNeighborY="-37947">
        <dgm:presLayoutVars>
          <dgm:chMax val="0"/>
          <dgm:bulletEnabled val="1"/>
        </dgm:presLayoutVars>
      </dgm:prSet>
      <dgm:spPr/>
      <dgm:t>
        <a:bodyPr/>
        <a:lstStyle/>
        <a:p>
          <a:endParaRPr lang="en-US"/>
        </a:p>
      </dgm:t>
    </dgm:pt>
  </dgm:ptLst>
  <dgm:cxnLst>
    <dgm:cxn modelId="{353194CB-7FA9-4457-BD25-63268F3D0DFC}" type="presOf" srcId="{A5892DB0-2CE2-4054-B41D-4C0CD159E20C}" destId="{D6126BBF-1049-471B-9FE2-F16D5DD38733}" srcOrd="0" destOrd="0" presId="urn:microsoft.com/office/officeart/2005/8/layout/arrow6"/>
    <dgm:cxn modelId="{F2639971-6A88-4A85-A930-DFD9CBD555FA}" type="presOf" srcId="{58671B0D-17D3-48BB-8585-AF17A2237659}" destId="{C1066126-C045-47FE-A01A-894F3F69CC44}" srcOrd="0" destOrd="0" presId="urn:microsoft.com/office/officeart/2005/8/layout/arrow6"/>
    <dgm:cxn modelId="{4C8C5669-7E9B-48F3-A640-0B4E43CFFBD5}" srcId="{A5892DB0-2CE2-4054-B41D-4C0CD159E20C}" destId="{3D44ED7D-1415-41E0-9EB5-2000ABF35887}" srcOrd="1" destOrd="0" parTransId="{9E817943-88BE-4A41-8769-391883BF8947}" sibTransId="{4CC65D0D-BF90-42B8-B829-5E53B185D031}"/>
    <dgm:cxn modelId="{7F7A1C35-8914-4507-965C-06882465171D}" type="presOf" srcId="{3D44ED7D-1415-41E0-9EB5-2000ABF35887}" destId="{FDA8AB95-C8DA-4ACF-9370-6FA22E2C8AE9}" srcOrd="0" destOrd="0" presId="urn:microsoft.com/office/officeart/2005/8/layout/arrow6"/>
    <dgm:cxn modelId="{6D91122B-9562-46FF-8C0D-AFC9919C4401}" srcId="{A5892DB0-2CE2-4054-B41D-4C0CD159E20C}" destId="{58671B0D-17D3-48BB-8585-AF17A2237659}" srcOrd="0" destOrd="0" parTransId="{E53762FE-F1BA-433E-B8FF-F716D9D72AFF}" sibTransId="{14953912-6C84-4836-8DA6-9960E42667DE}"/>
    <dgm:cxn modelId="{A54E9A78-763A-40E7-9D55-A0DC8A3F21D3}" type="presParOf" srcId="{D6126BBF-1049-471B-9FE2-F16D5DD38733}" destId="{88769708-F0D8-4D98-B213-A7FFEE204370}" srcOrd="0" destOrd="0" presId="urn:microsoft.com/office/officeart/2005/8/layout/arrow6"/>
    <dgm:cxn modelId="{0EB4D729-331F-416C-B222-0E8882793F9A}" type="presParOf" srcId="{D6126BBF-1049-471B-9FE2-F16D5DD38733}" destId="{C1066126-C045-47FE-A01A-894F3F69CC44}" srcOrd="1" destOrd="0" presId="urn:microsoft.com/office/officeart/2005/8/layout/arrow6"/>
    <dgm:cxn modelId="{914467D9-8BF7-45F6-8AB7-28A502838780}" type="presParOf" srcId="{D6126BBF-1049-471B-9FE2-F16D5DD38733}" destId="{FDA8AB95-C8DA-4ACF-9370-6FA22E2C8AE9}" srcOrd="2" destOrd="0" presId="urn:microsoft.com/office/officeart/2005/8/layout/arrow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06C208-8812-4FC7-A96E-C65679C23A60}" type="datetimeFigureOut">
              <a:rPr lang="en-US" smtClean="0"/>
              <a:pPr/>
              <a:t>10/2/2009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83CF4C-F415-4955-BA84-F2418C54845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983CF4C-F415-4955-BA84-F2418C548458}"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lass</a:t>
            </a:r>
            <a:endParaRPr lang="en-US" dirty="0"/>
          </a:p>
        </p:txBody>
      </p:sp>
      <p:sp>
        <p:nvSpPr>
          <p:cNvPr id="4" name="Slide Number Placeholder 3"/>
          <p:cNvSpPr>
            <a:spLocks noGrp="1"/>
          </p:cNvSpPr>
          <p:nvPr>
            <p:ph type="sldNum" sz="quarter" idx="10"/>
          </p:nvPr>
        </p:nvSpPr>
        <p:spPr/>
        <p:txBody>
          <a:bodyPr/>
          <a:lstStyle/>
          <a:p>
            <a:fld id="{5983CF4C-F415-4955-BA84-F2418C548458}"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637BB6B-EE1B-48FB-8575-0D55C373DE88}" type="datetimeFigureOut">
              <a:rPr lang="en-US" smtClean="0"/>
              <a:pPr/>
              <a:t>10/2/2009</a:t>
            </a:fld>
            <a:endParaRPr lang="en-US"/>
          </a:p>
        </p:txBody>
      </p:sp>
      <p:sp>
        <p:nvSpPr>
          <p:cNvPr id="19" name="Footer Placeholder 18"/>
          <p:cNvSpPr>
            <a:spLocks noGrp="1"/>
          </p:cNvSpPr>
          <p:nvPr>
            <p:ph type="ftr" sz="quarter" idx="11"/>
          </p:nvPr>
        </p:nvSpPr>
        <p:spPr/>
        <p:txBody>
          <a:bodyPr/>
          <a:lstStyle/>
          <a:p>
            <a:endParaRPr kumimoji="0" lang="en-US"/>
          </a:p>
        </p:txBody>
      </p:sp>
      <p:sp>
        <p:nvSpPr>
          <p:cNvPr id="27" name="Slide Number Placeholder 26"/>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37BB6B-EE1B-48FB-8575-0D55C373DE88}" type="datetimeFigureOut">
              <a:rPr lang="en-US" smtClean="0"/>
              <a:pPr/>
              <a:t>10/2/2009</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37BB6B-EE1B-48FB-8575-0D55C373DE88}" type="datetimeFigureOut">
              <a:rPr lang="en-US" smtClean="0"/>
              <a:pPr/>
              <a:t>10/2/2009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37BB6B-EE1B-48FB-8575-0D55C373DE88}" type="datetimeFigureOut">
              <a:rPr lang="en-US" smtClean="0"/>
              <a:pPr/>
              <a:t>10/2/2009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637BB6B-EE1B-48FB-8575-0D55C373DE88}" type="datetimeFigureOut">
              <a:rPr lang="en-US" smtClean="0"/>
              <a:pPr/>
              <a:t>10/2/2009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637BB6B-EE1B-48FB-8575-0D55C373DE88}" type="datetimeFigureOut">
              <a:rPr lang="en-US" smtClean="0"/>
              <a:pPr/>
              <a:t>10/2/2009</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637BB6B-EE1B-48FB-8575-0D55C373DE88}" type="datetimeFigureOut">
              <a:rPr lang="en-US" smtClean="0"/>
              <a:pPr/>
              <a:t>10/2/2009</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637BB6B-EE1B-48FB-8575-0D55C373DE88}" type="datetimeFigureOut">
              <a:rPr lang="en-US" smtClean="0"/>
              <a:pPr/>
              <a:t>10/2/2009</a:t>
            </a:fld>
            <a:endParaRPr lang="en-US"/>
          </a:p>
        </p:txBody>
      </p:sp>
      <p:sp>
        <p:nvSpPr>
          <p:cNvPr id="8" name="Slide Number Placeholder 7"/>
          <p:cNvSpPr>
            <a:spLocks noGrp="1"/>
          </p:cNvSpPr>
          <p:nvPr>
            <p:ph type="sldNum" sz="quarter" idx="11"/>
          </p:nvPr>
        </p:nvSpPr>
        <p:spPr/>
        <p:txBody>
          <a:bodyPr/>
          <a:lstStyle/>
          <a:p>
            <a:fld id="{2AA957AF-53C0-420B-9C2D-77DB1416566C}" type="slidenum">
              <a:rPr kumimoji="0" lang="en-US" smtClean="0"/>
              <a:pPr/>
              <a:t>‹#›</a:t>
            </a:fld>
            <a:endParaRPr kumimoji="0" lang="en-US"/>
          </a:p>
        </p:txBody>
      </p:sp>
      <p:sp>
        <p:nvSpPr>
          <p:cNvPr id="9" name="Footer Placeholder 8"/>
          <p:cNvSpPr>
            <a:spLocks noGrp="1"/>
          </p:cNvSpPr>
          <p:nvPr>
            <p:ph type="ftr" sz="quarter" idx="12"/>
          </p:nvPr>
        </p:nvSpPr>
        <p:spPr/>
        <p:txBody>
          <a:bodyPr/>
          <a:lstStyle/>
          <a:p>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37BB6B-EE1B-48FB-8575-0D55C373DE88}" type="datetimeFigureOut">
              <a:rPr lang="en-US" smtClean="0"/>
              <a:pPr/>
              <a:t>10/2/2009</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637BB6B-EE1B-48FB-8575-0D55C373DE88}" type="datetimeFigureOut">
              <a:rPr lang="en-US" smtClean="0"/>
              <a:pPr/>
              <a:t>10/2/2009</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a:xfrm>
            <a:off x="8156448" y="6422064"/>
            <a:ext cx="762000" cy="365125"/>
          </a:xfrm>
        </p:spPr>
        <p:txBody>
          <a:bodyPr/>
          <a:lstStyle/>
          <a:p>
            <a:fld id="{2AA957AF-53C0-420B-9C2D-77DB1416566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E637BB6B-EE1B-48FB-8575-0D55C373DE88}" type="datetimeFigureOut">
              <a:rPr lang="en-US" smtClean="0"/>
              <a:pPr/>
              <a:t>10/2/2009</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E637BB6B-EE1B-48FB-8575-0D55C373DE88}" type="datetimeFigureOut">
              <a:rPr lang="en-US" smtClean="0"/>
              <a:pPr/>
              <a:t>10/2/2009</a:t>
            </a:fld>
            <a:endParaRPr lang="en-US" sz="1000">
              <a:solidFill>
                <a:schemeClr val="tx2">
                  <a:shade val="50000"/>
                </a:schemeClr>
              </a:solidFill>
            </a:endParaRPr>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lgn="ctr" eaLnBrk="1" latinLnBrk="0" hangingPunct="1"/>
            <a:endParaRPr kumimoji="0" lang="en-US" sz="1000" dirty="0">
              <a:solidFill>
                <a:schemeClr val="tx2">
                  <a:shade val="50000"/>
                </a:schemeClr>
              </a:solidFill>
            </a:endParaRPr>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AA957AF-53C0-420B-9C2D-77DB1416566C}" type="slidenum">
              <a:rPr kumimoji="0" lang="en-US" smtClean="0"/>
              <a:pPr/>
              <a:t>‹#›</a:t>
            </a:fld>
            <a:endParaRPr kumimoji="0" lang="en-US" sz="1000" dirty="0">
              <a:solidFill>
                <a:schemeClr val="tx2">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686800" cy="4267200"/>
          </a:xfrm>
        </p:spPr>
        <p:txBody>
          <a:bodyPr>
            <a:normAutofit/>
          </a:bodyPr>
          <a:lstStyle/>
          <a:p>
            <a:r>
              <a:rPr lang="en-US" sz="6000" dirty="0" smtClean="0">
                <a:latin typeface="Arabic Typesetting" pitchFamily="66" charset="-78"/>
                <a:cs typeface="Arabic Typesetting" pitchFamily="66" charset="-78"/>
              </a:rPr>
              <a:t>Hi, my name is Jacek [</a:t>
            </a:r>
            <a:r>
              <a:rPr lang="en-US" sz="6000" dirty="0" err="1" smtClean="0">
                <a:latin typeface="Arabic Typesetting" pitchFamily="66" charset="-78"/>
                <a:cs typeface="Arabic Typesetting" pitchFamily="66" charset="-78"/>
              </a:rPr>
              <a:t>yot-zek</a:t>
            </a:r>
            <a:r>
              <a:rPr lang="en-US" sz="6000" dirty="0" smtClean="0">
                <a:latin typeface="Arabic Typesetting" pitchFamily="66" charset="-78"/>
                <a:cs typeface="Arabic Typesetting" pitchFamily="66" charset="-78"/>
              </a:rPr>
              <a:t>] and I have been, and no longer wish to be, a victim of scientific management.</a:t>
            </a:r>
            <a:endParaRPr lang="en-US" sz="6000" dirty="0">
              <a:latin typeface="Arabic Typesetting" pitchFamily="66" charset="-78"/>
              <a:cs typeface="Arabic Typesetting" pitchFamily="66" charset="-78"/>
            </a:endParaRPr>
          </a:p>
        </p:txBody>
      </p:sp>
      <p:pic>
        <p:nvPicPr>
          <p:cNvPr id="3" name="Picture 2" descr="Jacek in highschool.jpg"/>
          <p:cNvPicPr>
            <a:picLocks noChangeAspect="1"/>
          </p:cNvPicPr>
          <p:nvPr/>
        </p:nvPicPr>
        <p:blipFill>
          <a:blip r:embed="rId2" cstate="print"/>
          <a:stretch>
            <a:fillRect/>
          </a:stretch>
        </p:blipFill>
        <p:spPr>
          <a:xfrm>
            <a:off x="381000" y="685800"/>
            <a:ext cx="8382000" cy="53705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356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1143000"/>
          </a:xfrm>
        </p:spPr>
        <p:txBody>
          <a:bodyPr>
            <a:normAutofit fontScale="90000"/>
          </a:bodyPr>
          <a:lstStyle/>
          <a:p>
            <a:pPr algn="ctr"/>
            <a:r>
              <a:rPr lang="en-US" dirty="0" smtClean="0"/>
              <a:t>….not </a:t>
            </a:r>
            <a:r>
              <a:rPr lang="en-US" dirty="0" smtClean="0"/>
              <a:t>requiring intellectual </a:t>
            </a:r>
            <a:r>
              <a:rPr lang="en-US" dirty="0" smtClean="0"/>
              <a:t>capability…</a:t>
            </a:r>
            <a:endParaRPr lang="en-US" dirty="0"/>
          </a:p>
        </p:txBody>
      </p:sp>
      <p:pic>
        <p:nvPicPr>
          <p:cNvPr id="13" name="Content Placeholder 12" descr="modern-times.jpg"/>
          <p:cNvPicPr>
            <a:picLocks noGrp="1" noChangeAspect="1"/>
          </p:cNvPicPr>
          <p:nvPr>
            <p:ph sz="half" idx="1"/>
          </p:nvPr>
        </p:nvPicPr>
        <p:blipFill>
          <a:blip r:embed="rId2" cstate="print"/>
          <a:stretch>
            <a:fillRect/>
          </a:stretch>
        </p:blipFill>
        <p:spPr>
          <a:xfrm>
            <a:off x="457200" y="1066800"/>
            <a:ext cx="8382000" cy="54864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467600" cy="1143000"/>
          </a:xfrm>
        </p:spPr>
        <p:txBody>
          <a:bodyPr>
            <a:normAutofit/>
          </a:bodyPr>
          <a:lstStyle/>
          <a:p>
            <a:pPr algn="ctr"/>
            <a:r>
              <a:rPr lang="en-US" dirty="0" smtClean="0"/>
              <a:t>…or </a:t>
            </a:r>
            <a:r>
              <a:rPr lang="en-US" dirty="0" smtClean="0"/>
              <a:t>imagination. </a:t>
            </a:r>
            <a:endParaRPr lang="en-US" dirty="0"/>
          </a:p>
        </p:txBody>
      </p:sp>
      <p:pic>
        <p:nvPicPr>
          <p:cNvPr id="5" name="Content Placeholder 4" descr="women.jpg"/>
          <p:cNvPicPr>
            <a:picLocks noGrp="1" noChangeAspect="1"/>
          </p:cNvPicPr>
          <p:nvPr>
            <p:ph sz="half" idx="1"/>
          </p:nvPr>
        </p:nvPicPr>
        <p:blipFill>
          <a:blip r:embed="rId2" cstate="print"/>
          <a:stretch>
            <a:fillRect/>
          </a:stretch>
        </p:blipFill>
        <p:spPr>
          <a:xfrm>
            <a:off x="381000" y="1295400"/>
            <a:ext cx="8458200" cy="5253624"/>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534400" cy="1143000"/>
          </a:xfrm>
        </p:spPr>
        <p:txBody>
          <a:bodyPr>
            <a:normAutofit fontScale="90000"/>
          </a:bodyPr>
          <a:lstStyle/>
          <a:p>
            <a:pPr algn="ctr"/>
            <a:r>
              <a:rPr lang="en-US" b="1" dirty="0" smtClean="0">
                <a:solidFill>
                  <a:srgbClr val="FF0000"/>
                </a:solidFill>
              </a:rPr>
              <a:t>Scientific Management Supervisor most likely believed that…</a:t>
            </a:r>
            <a:endParaRPr lang="en-US" b="1" dirty="0">
              <a:solidFill>
                <a:srgbClr val="FF0000"/>
              </a:solidFill>
            </a:endParaRPr>
          </a:p>
        </p:txBody>
      </p:sp>
      <p:sp>
        <p:nvSpPr>
          <p:cNvPr id="3" name="Content Placeholder 2"/>
          <p:cNvSpPr>
            <a:spLocks noGrp="1"/>
          </p:cNvSpPr>
          <p:nvPr>
            <p:ph idx="1"/>
          </p:nvPr>
        </p:nvSpPr>
        <p:spPr>
          <a:xfrm>
            <a:off x="0" y="2057400"/>
            <a:ext cx="9144000" cy="4525963"/>
          </a:xfrm>
        </p:spPr>
        <p:txBody>
          <a:bodyPr/>
          <a:lstStyle/>
          <a:p>
            <a:r>
              <a:rPr lang="en-US" dirty="0" smtClean="0"/>
              <a:t>Those in position of power had intellectual superiority.</a:t>
            </a:r>
          </a:p>
          <a:p>
            <a:r>
              <a:rPr lang="en-US" dirty="0" smtClean="0"/>
              <a:t>Subordinates had no internal motivation and were only motivated by money. </a:t>
            </a:r>
          </a:p>
          <a:p>
            <a:r>
              <a:rPr lang="en-US" dirty="0" smtClean="0"/>
              <a:t>Workers didn’t have intellectual ability to do their job without </a:t>
            </a:r>
            <a:r>
              <a:rPr lang="en-US" b="1" dirty="0" smtClean="0"/>
              <a:t>very close supervision and monitoring</a:t>
            </a:r>
            <a:r>
              <a:rPr lang="en-US" dirty="0" smtClean="0"/>
              <a:t>.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FF0000"/>
                </a:solidFill>
              </a:rPr>
              <a:t>Scientific Management</a:t>
            </a:r>
            <a:br>
              <a:rPr lang="en-US" b="1" dirty="0" smtClean="0">
                <a:solidFill>
                  <a:srgbClr val="FF0000"/>
                </a:solidFill>
              </a:rPr>
            </a:br>
            <a:r>
              <a:rPr lang="en-US" b="1" dirty="0" smtClean="0">
                <a:solidFill>
                  <a:srgbClr val="FF0000"/>
                </a:solidFill>
              </a:rPr>
              <a:t>applied to schools</a:t>
            </a:r>
            <a:endParaRPr lang="en-US" b="1" dirty="0">
              <a:solidFill>
                <a:srgbClr val="FF0000"/>
              </a:solidFill>
            </a:endParaRPr>
          </a:p>
        </p:txBody>
      </p:sp>
      <p:sp>
        <p:nvSpPr>
          <p:cNvPr id="3" name="Content Placeholder 2"/>
          <p:cNvSpPr>
            <a:spLocks noGrp="1"/>
          </p:cNvSpPr>
          <p:nvPr>
            <p:ph idx="1"/>
          </p:nvPr>
        </p:nvSpPr>
        <p:spPr>
          <a:xfrm>
            <a:off x="228600" y="1600200"/>
            <a:ext cx="8534400" cy="4525963"/>
          </a:xfrm>
        </p:spPr>
        <p:txBody>
          <a:bodyPr>
            <a:normAutofit lnSpcReduction="10000"/>
          </a:bodyPr>
          <a:lstStyle/>
          <a:p>
            <a:r>
              <a:rPr lang="en-US" dirty="0" smtClean="0"/>
              <a:t>Focused on measuring efficiency in the production of schools’ products a.k.a. children</a:t>
            </a:r>
          </a:p>
          <a:p>
            <a:r>
              <a:rPr lang="en-US" dirty="0" smtClean="0"/>
              <a:t>Assumed that human endeavors are always linear, rational, predictable and consistent.</a:t>
            </a:r>
          </a:p>
          <a:p>
            <a:r>
              <a:rPr lang="en-US" dirty="0" smtClean="0"/>
              <a:t>Followed three principles:</a:t>
            </a:r>
          </a:p>
          <a:p>
            <a:pPr marL="852678" lvl="1" indent="-514350">
              <a:buFont typeface="+mj-lt"/>
              <a:buAutoNum type="arabicPeriod"/>
            </a:pPr>
            <a:r>
              <a:rPr lang="en-US" dirty="0" smtClean="0"/>
              <a:t> Preference for sanitized language </a:t>
            </a:r>
            <a:r>
              <a:rPr lang="en-US" sz="2000" dirty="0" smtClean="0"/>
              <a:t>avoidance of  expressing anything that is perceived to be uncomfortable or offensive</a:t>
            </a:r>
          </a:p>
          <a:p>
            <a:pPr marL="852678" lvl="1" indent="-514350">
              <a:buFont typeface="+mj-lt"/>
              <a:buAutoNum type="arabicPeriod"/>
            </a:pPr>
            <a:r>
              <a:rPr lang="en-US" dirty="0" smtClean="0"/>
              <a:t>Logical Rigor </a:t>
            </a:r>
            <a:r>
              <a:rPr lang="en-US" sz="2000" dirty="0" smtClean="0"/>
              <a:t>consistency and predictability</a:t>
            </a:r>
          </a:p>
          <a:p>
            <a:pPr marL="852678" lvl="1" indent="-514350">
              <a:buFont typeface="+mj-lt"/>
              <a:buAutoNum type="arabicPeriod"/>
            </a:pPr>
            <a:r>
              <a:rPr lang="en-US" dirty="0" smtClean="0"/>
              <a:t>Value Neutrality </a:t>
            </a:r>
            <a:r>
              <a:rPr lang="en-US" sz="2000" dirty="0" smtClean="0"/>
              <a:t>refusal to acknowledge bias</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686800" cy="1143000"/>
          </a:xfrm>
        </p:spPr>
        <p:txBody>
          <a:bodyPr>
            <a:normAutofit fontScale="90000"/>
          </a:bodyPr>
          <a:lstStyle/>
          <a:p>
            <a:pPr algn="ctr"/>
            <a:r>
              <a:rPr lang="en-US" b="1" dirty="0" smtClean="0">
                <a:solidFill>
                  <a:srgbClr val="FF0000"/>
                </a:solidFill>
              </a:rPr>
              <a:t>Causes of opposition to Modernist Paradigm and Scientific Management</a:t>
            </a:r>
            <a:endParaRPr lang="en-US" b="1" dirty="0">
              <a:solidFill>
                <a:srgbClr val="FF0000"/>
              </a:solidFill>
            </a:endParaRPr>
          </a:p>
        </p:txBody>
      </p:sp>
      <p:sp>
        <p:nvSpPr>
          <p:cNvPr id="3" name="Content Placeholder 2"/>
          <p:cNvSpPr>
            <a:spLocks noGrp="1"/>
          </p:cNvSpPr>
          <p:nvPr>
            <p:ph idx="1"/>
          </p:nvPr>
        </p:nvSpPr>
        <p:spPr>
          <a:xfrm>
            <a:off x="0" y="2133600"/>
            <a:ext cx="9144000" cy="3429000"/>
          </a:xfrm>
        </p:spPr>
        <p:txBody>
          <a:bodyPr/>
          <a:lstStyle/>
          <a:p>
            <a:r>
              <a:rPr lang="en-US" dirty="0" smtClean="0"/>
              <a:t>It was seen as imperialistic</a:t>
            </a:r>
          </a:p>
          <a:p>
            <a:r>
              <a:rPr lang="en-US" dirty="0" smtClean="0"/>
              <a:t>It resonated with notions of class, gender and race domination.</a:t>
            </a:r>
          </a:p>
          <a:p>
            <a:r>
              <a:rPr lang="en-US" dirty="0" smtClean="0"/>
              <a:t>It was a catalyst of alienation of individuals</a:t>
            </a:r>
          </a:p>
          <a:p>
            <a:r>
              <a:rPr lang="en-US" dirty="0" smtClean="0"/>
              <a:t>Resulted in domination of the individual by bureaucracy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up)">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up)">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FF0000"/>
                </a:solidFill>
              </a:rPr>
              <a:t>Progression to Moral Leadership in Education</a:t>
            </a:r>
            <a:endParaRPr lang="en-US" b="1" dirty="0">
              <a:solidFill>
                <a:srgbClr val="FF0000"/>
              </a:solidFill>
            </a:endParaRPr>
          </a:p>
        </p:txBody>
      </p:sp>
      <p:sp>
        <p:nvSpPr>
          <p:cNvPr id="3" name="Content Placeholder 2"/>
          <p:cNvSpPr>
            <a:spLocks noGrp="1"/>
          </p:cNvSpPr>
          <p:nvPr>
            <p:ph idx="1"/>
          </p:nvPr>
        </p:nvSpPr>
        <p:spPr>
          <a:xfrm>
            <a:off x="457200" y="1447801"/>
            <a:ext cx="8382000" cy="761999"/>
          </a:xfrm>
        </p:spPr>
        <p:txBody>
          <a:bodyPr>
            <a:normAutofit fontScale="77500" lnSpcReduction="20000"/>
          </a:bodyPr>
          <a:lstStyle/>
          <a:p>
            <a:pPr algn="ctr">
              <a:buNone/>
            </a:pPr>
            <a:r>
              <a:rPr lang="en-US" dirty="0" smtClean="0"/>
              <a:t>Since “schools serve as spaces for social reproduction”</a:t>
            </a:r>
            <a:r>
              <a:rPr lang="en-US" sz="1400" dirty="0" smtClean="0"/>
              <a:t>(English p.39)</a:t>
            </a:r>
          </a:p>
          <a:p>
            <a:pPr algn="ctr">
              <a:buNone/>
            </a:pPr>
            <a:r>
              <a:rPr lang="en-US" sz="1400" dirty="0" smtClean="0"/>
              <a:t> </a:t>
            </a:r>
            <a:r>
              <a:rPr lang="en-US" dirty="0" smtClean="0"/>
              <a:t>two questions can be asked</a:t>
            </a:r>
          </a:p>
          <a:p>
            <a:pPr>
              <a:buNone/>
            </a:pPr>
            <a:endParaRPr lang="en-US" sz="1400" dirty="0" smtClean="0"/>
          </a:p>
        </p:txBody>
      </p:sp>
      <p:pic>
        <p:nvPicPr>
          <p:cNvPr id="1026" name="Picture 2" descr="C:\Users\Jacek\AppData\Local\Microsoft\Windows\Temporary Internet Files\Content.IE5\6LD6MW4E\MCBD07012_0000[1].wmf"/>
          <p:cNvPicPr>
            <a:picLocks noChangeAspect="1" noChangeArrowheads="1"/>
          </p:cNvPicPr>
          <p:nvPr/>
        </p:nvPicPr>
        <p:blipFill>
          <a:blip r:embed="rId2" cstate="print"/>
          <a:srcRect/>
          <a:stretch>
            <a:fillRect/>
          </a:stretch>
        </p:blipFill>
        <p:spPr bwMode="auto">
          <a:xfrm>
            <a:off x="3200400" y="2590800"/>
            <a:ext cx="2667000" cy="3505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Left Arrow 7"/>
          <p:cNvSpPr/>
          <p:nvPr/>
        </p:nvSpPr>
        <p:spPr>
          <a:xfrm>
            <a:off x="9677400" y="44196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3352800"/>
            <a:ext cx="2895600" cy="1569660"/>
          </a:xfrm>
          <a:prstGeom prst="rect">
            <a:avLst/>
          </a:prstGeom>
          <a:noFill/>
        </p:spPr>
        <p:txBody>
          <a:bodyPr wrap="square" rtlCol="0">
            <a:spAutoFit/>
          </a:bodyPr>
          <a:lstStyle/>
          <a:p>
            <a:pPr algn="ctr"/>
            <a:r>
              <a:rPr lang="en-US" sz="3200" dirty="0" smtClean="0"/>
              <a:t>Should they solidify the Status Quo?</a:t>
            </a:r>
            <a:endParaRPr lang="en-US" sz="3200" dirty="0"/>
          </a:p>
        </p:txBody>
      </p:sp>
      <p:sp>
        <p:nvSpPr>
          <p:cNvPr id="11" name="TextBox 10"/>
          <p:cNvSpPr txBox="1"/>
          <p:nvPr/>
        </p:nvSpPr>
        <p:spPr>
          <a:xfrm>
            <a:off x="6172200" y="3352800"/>
            <a:ext cx="2743200" cy="1384995"/>
          </a:xfrm>
          <a:prstGeom prst="rect">
            <a:avLst/>
          </a:prstGeom>
          <a:noFill/>
        </p:spPr>
        <p:txBody>
          <a:bodyPr wrap="square" rtlCol="0">
            <a:spAutoFit/>
          </a:bodyPr>
          <a:lstStyle/>
          <a:p>
            <a:pPr algn="ctr"/>
            <a:r>
              <a:rPr lang="en-US" sz="2800" dirty="0" smtClean="0"/>
              <a:t>Should they </a:t>
            </a:r>
          </a:p>
          <a:p>
            <a:pPr algn="ctr"/>
            <a:r>
              <a:rPr lang="en-US" sz="2800" dirty="0" smtClean="0"/>
              <a:t>bring about change?</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linds(horizontal)">
                                      <p:cBhvr>
                                        <p:cTn id="20" dur="500"/>
                                        <p:tgtEl>
                                          <p:spTgt spid="11"/>
                                        </p:tgtEl>
                                      </p:cBhvr>
                                    </p:animEffect>
                                  </p:childTnLst>
                                </p:cTn>
                              </p:par>
                            </p:childTnLst>
                          </p:cTn>
                        </p:par>
                        <p:par>
                          <p:cTn id="21" fill="hold">
                            <p:stCondLst>
                              <p:cond delay="500"/>
                            </p:stCondLst>
                            <p:childTnLst>
                              <p:par>
                                <p:cTn id="22" presetID="6" presetClass="emph" presetSubtype="0" fill="hold" grpId="1" nodeType="afterEffect">
                                  <p:stCondLst>
                                    <p:cond delay="1000"/>
                                  </p:stCondLst>
                                  <p:childTnLst>
                                    <p:animScale>
                                      <p:cBhvr>
                                        <p:cTn id="23" dur="2000" fill="hold"/>
                                        <p:tgtEl>
                                          <p:spTgt spid="1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1" grpId="0"/>
      <p:bldP spid="11"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7467600" cy="1143000"/>
          </a:xfrm>
        </p:spPr>
        <p:txBody>
          <a:bodyPr/>
          <a:lstStyle/>
          <a:p>
            <a:pPr algn="ctr"/>
            <a:r>
              <a:rPr lang="en-US" b="1" dirty="0" smtClean="0">
                <a:solidFill>
                  <a:srgbClr val="FF0000"/>
                </a:solidFill>
              </a:rPr>
              <a:t>The Choice is Clear </a:t>
            </a:r>
            <a:endParaRPr lang="en-US" b="1" dirty="0">
              <a:solidFill>
                <a:srgbClr val="FF0000"/>
              </a:solidFill>
            </a:endParaRPr>
          </a:p>
        </p:txBody>
      </p:sp>
      <p:sp>
        <p:nvSpPr>
          <p:cNvPr id="3" name="Content Placeholder 2"/>
          <p:cNvSpPr>
            <a:spLocks noGrp="1"/>
          </p:cNvSpPr>
          <p:nvPr>
            <p:ph idx="1"/>
          </p:nvPr>
        </p:nvSpPr>
        <p:spPr>
          <a:xfrm>
            <a:off x="762000" y="1905000"/>
            <a:ext cx="7467600" cy="3886200"/>
          </a:xfrm>
        </p:spPr>
        <p:txBody>
          <a:bodyPr/>
          <a:lstStyle/>
          <a:p>
            <a:pPr algn="ctr">
              <a:buNone/>
            </a:pPr>
            <a:r>
              <a:rPr lang="en-US" sz="3200" i="1" dirty="0" smtClean="0"/>
              <a:t>“The only constant is change, continuing change, inevitable change, that is the dominant factor in society today. No sensible decision can be made any longer without taking into account not only the world as it is, but the world as it will be.” </a:t>
            </a:r>
            <a:r>
              <a:rPr lang="en-US" sz="1800" dirty="0" smtClean="0"/>
              <a:t>(Isaac Asimov)</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wd">
                                    <p:tmPct val="4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50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50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467600" cy="1143000"/>
          </a:xfrm>
        </p:spPr>
        <p:txBody>
          <a:bodyPr>
            <a:normAutofit/>
          </a:bodyPr>
          <a:lstStyle/>
          <a:p>
            <a:pPr algn="ctr"/>
            <a:r>
              <a:rPr lang="en-US" b="1" dirty="0" smtClean="0">
                <a:solidFill>
                  <a:srgbClr val="FF0000"/>
                </a:solidFill>
              </a:rPr>
              <a:t>Decision is Obvious</a:t>
            </a:r>
            <a:endParaRPr lang="en-US" b="1" dirty="0">
              <a:solidFill>
                <a:srgbClr val="FF0000"/>
              </a:solidFill>
            </a:endParaRPr>
          </a:p>
        </p:txBody>
      </p:sp>
      <p:sp>
        <p:nvSpPr>
          <p:cNvPr id="3" name="Content Placeholder 2"/>
          <p:cNvSpPr>
            <a:spLocks noGrp="1"/>
          </p:cNvSpPr>
          <p:nvPr>
            <p:ph idx="1"/>
          </p:nvPr>
        </p:nvSpPr>
        <p:spPr>
          <a:xfrm>
            <a:off x="990600" y="5715000"/>
            <a:ext cx="7467600" cy="1143000"/>
          </a:xfrm>
        </p:spPr>
        <p:txBody>
          <a:bodyPr/>
          <a:lstStyle/>
          <a:p>
            <a:pPr>
              <a:buNone/>
            </a:pPr>
            <a:r>
              <a:rPr lang="en-US" dirty="0" smtClean="0"/>
              <a:t>From modernist to a broader global view</a:t>
            </a:r>
            <a:endParaRPr lang="en-US" sz="1400" dirty="0" smtClean="0"/>
          </a:p>
        </p:txBody>
      </p:sp>
      <p:graphicFrame>
        <p:nvGraphicFramePr>
          <p:cNvPr id="5" name="Diagram 4"/>
          <p:cNvGraphicFramePr/>
          <p:nvPr/>
        </p:nvGraphicFramePr>
        <p:xfrm>
          <a:off x="533400" y="1600200"/>
          <a:ext cx="8153400" cy="345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467600" cy="1143000"/>
          </a:xfrm>
        </p:spPr>
        <p:txBody>
          <a:bodyPr>
            <a:normAutofit fontScale="90000"/>
          </a:bodyPr>
          <a:lstStyle/>
          <a:p>
            <a:pPr algn="ctr"/>
            <a:r>
              <a:rPr lang="en-US" b="1" dirty="0" smtClean="0">
                <a:solidFill>
                  <a:srgbClr val="FF0000"/>
                </a:solidFill>
              </a:rPr>
              <a:t>Meaning, Purpose and Ethical Leadership </a:t>
            </a:r>
            <a:r>
              <a:rPr lang="en-US" sz="2000" i="1" dirty="0" smtClean="0">
                <a:solidFill>
                  <a:srgbClr val="FF0000"/>
                </a:solidFill>
              </a:rPr>
              <a:t>Thoughts and Ideas</a:t>
            </a:r>
            <a:endParaRPr lang="en-US" sz="2000" i="1" dirty="0">
              <a:solidFill>
                <a:srgbClr val="FF0000"/>
              </a:solidFill>
            </a:endParaRPr>
          </a:p>
        </p:txBody>
      </p:sp>
      <p:sp>
        <p:nvSpPr>
          <p:cNvPr id="3" name="Content Placeholder 2"/>
          <p:cNvSpPr>
            <a:spLocks noGrp="1"/>
          </p:cNvSpPr>
          <p:nvPr>
            <p:ph idx="1"/>
          </p:nvPr>
        </p:nvSpPr>
        <p:spPr>
          <a:xfrm>
            <a:off x="304800" y="1219200"/>
            <a:ext cx="8839200" cy="5638800"/>
          </a:xfrm>
        </p:spPr>
        <p:txBody>
          <a:bodyPr>
            <a:normAutofit lnSpcReduction="10000"/>
          </a:bodyPr>
          <a:lstStyle/>
          <a:p>
            <a:r>
              <a:rPr lang="en-US" dirty="0" smtClean="0"/>
              <a:t>Having meaning in our lives ties our behavior to a purpose.  </a:t>
            </a:r>
            <a:r>
              <a:rPr lang="en-US" sz="1800" dirty="0" smtClean="0"/>
              <a:t>What is the reason for our existence?</a:t>
            </a:r>
          </a:p>
          <a:p>
            <a:r>
              <a:rPr lang="en-US" dirty="0" smtClean="0"/>
              <a:t>Educational Leadership is not the mechanism to perpetuate commerce. </a:t>
            </a:r>
            <a:r>
              <a:rPr lang="en-US" sz="1800" dirty="0" smtClean="0"/>
              <a:t>What is the product of our work?</a:t>
            </a:r>
          </a:p>
          <a:p>
            <a:r>
              <a:rPr lang="en-US" dirty="0" smtClean="0"/>
              <a:t>Schools are no longer places for merely academic pursuit. </a:t>
            </a:r>
            <a:r>
              <a:rPr lang="en-US" sz="1800" dirty="0" smtClean="0"/>
              <a:t>What do we need to pursue?</a:t>
            </a:r>
          </a:p>
          <a:p>
            <a:r>
              <a:rPr lang="en-US" dirty="0" smtClean="0"/>
              <a:t>Schools are places where human imagination and creativity can be used to re-create our world. </a:t>
            </a:r>
            <a:r>
              <a:rPr lang="en-US" sz="1900" dirty="0" smtClean="0"/>
              <a:t>What would that world be like? </a:t>
            </a:r>
          </a:p>
          <a:p>
            <a:r>
              <a:rPr lang="en-US" dirty="0" smtClean="0"/>
              <a:t>Schools are places of struggle between the status quo and fabrication of a different existence. </a:t>
            </a:r>
            <a:r>
              <a:rPr lang="en-US" sz="1800" dirty="0" smtClean="0"/>
              <a:t>What existence would that be? </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FF0000"/>
                </a:solidFill>
              </a:rPr>
              <a:t>Essential Questions for Ethical Leaders</a:t>
            </a:r>
            <a:endParaRPr lang="en-US" b="1" dirty="0">
              <a:solidFill>
                <a:srgbClr val="FF0000"/>
              </a:solidFill>
            </a:endParaRPr>
          </a:p>
        </p:txBody>
      </p:sp>
      <p:sp>
        <p:nvSpPr>
          <p:cNvPr id="3" name="Content Placeholder 2"/>
          <p:cNvSpPr>
            <a:spLocks noGrp="1"/>
          </p:cNvSpPr>
          <p:nvPr>
            <p:ph idx="1"/>
          </p:nvPr>
        </p:nvSpPr>
        <p:spPr/>
        <p:txBody>
          <a:bodyPr/>
          <a:lstStyle/>
          <a:p>
            <a:r>
              <a:rPr lang="en-US" dirty="0" smtClean="0"/>
              <a:t>How are society and culture reproduced through schooling?</a:t>
            </a:r>
          </a:p>
          <a:p>
            <a:r>
              <a:rPr lang="en-US" dirty="0" smtClean="0"/>
              <a:t>Why underclass children often become underclass parents?</a:t>
            </a:r>
          </a:p>
          <a:p>
            <a:r>
              <a:rPr lang="en-US" dirty="0" smtClean="0"/>
              <a:t>Why can’t schools break the cycle of class reproduction?</a:t>
            </a:r>
          </a:p>
          <a:p>
            <a:r>
              <a:rPr lang="en-US" dirty="0" smtClean="0"/>
              <a:t>How is a culture of sexism and violence perpetuated?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From scientific management to Moral Leadership</a:t>
            </a:r>
            <a:endParaRPr lang="en-US" dirty="0"/>
          </a:p>
        </p:txBody>
      </p:sp>
      <p:sp>
        <p:nvSpPr>
          <p:cNvPr id="3" name="Subtitle 2"/>
          <p:cNvSpPr>
            <a:spLocks noGrp="1"/>
          </p:cNvSpPr>
          <p:nvPr>
            <p:ph type="subTitle" idx="1"/>
          </p:nvPr>
        </p:nvSpPr>
        <p:spPr/>
        <p:txBody>
          <a:bodyPr/>
          <a:lstStyle/>
          <a:p>
            <a:r>
              <a:rPr lang="en-US" dirty="0" smtClean="0">
                <a:solidFill>
                  <a:srgbClr val="FF0000"/>
                </a:solidFill>
              </a:rPr>
              <a:t>Shifting the Management Paradigm</a:t>
            </a:r>
            <a:endParaRPr lang="en-US" dirty="0">
              <a:solidFill>
                <a:srgbClr val="FF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Moral Leaders are…</a:t>
            </a:r>
            <a:endParaRPr lang="en-US" b="1" dirty="0">
              <a:solidFill>
                <a:srgbClr val="FF0000"/>
              </a:solidFill>
            </a:endParaRPr>
          </a:p>
        </p:txBody>
      </p:sp>
      <p:sp>
        <p:nvSpPr>
          <p:cNvPr id="3" name="Content Placeholder 2"/>
          <p:cNvSpPr>
            <a:spLocks noGrp="1"/>
          </p:cNvSpPr>
          <p:nvPr>
            <p:ph idx="1"/>
          </p:nvPr>
        </p:nvSpPr>
        <p:spPr/>
        <p:txBody>
          <a:bodyPr/>
          <a:lstStyle/>
          <a:p>
            <a:r>
              <a:rPr lang="en-US" dirty="0" smtClean="0"/>
              <a:t>Purpose Driven</a:t>
            </a:r>
          </a:p>
          <a:p>
            <a:pPr lvl="1"/>
            <a:r>
              <a:rPr lang="en-US" dirty="0" smtClean="0"/>
              <a:t>Cognizant of the prevailing cultural issues inside and outside the school</a:t>
            </a:r>
          </a:p>
          <a:p>
            <a:pPr lvl="1"/>
            <a:r>
              <a:rPr lang="en-US" dirty="0" smtClean="0"/>
              <a:t>Provide a critical voice addressing the meaning behind: racial profiling, violence and drug trafficking</a:t>
            </a:r>
          </a:p>
          <a:p>
            <a:pPr lvl="1"/>
            <a:r>
              <a:rPr lang="en-US" dirty="0" smtClean="0"/>
              <a:t>Go beyond academics</a:t>
            </a:r>
          </a:p>
          <a:p>
            <a:pPr lvl="1"/>
            <a:r>
              <a:rPr lang="en-US" dirty="0" smtClean="0"/>
              <a:t>Are at the forefront of  societal accountability and responsibility.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7467600" cy="1143000"/>
          </a:xfrm>
        </p:spPr>
        <p:txBody>
          <a:bodyPr/>
          <a:lstStyle/>
          <a:p>
            <a:pPr algn="ctr"/>
            <a:r>
              <a:rPr lang="en-US" b="1" dirty="0" smtClean="0">
                <a:solidFill>
                  <a:srgbClr val="FF0000"/>
                </a:solidFill>
              </a:rPr>
              <a:t>Moral Leaders Self-Reflect</a:t>
            </a:r>
            <a:endParaRPr lang="en-US" b="1" dirty="0">
              <a:solidFill>
                <a:srgbClr val="FF0000"/>
              </a:solidFill>
            </a:endParaRPr>
          </a:p>
        </p:txBody>
      </p:sp>
      <p:sp>
        <p:nvSpPr>
          <p:cNvPr id="3" name="Content Placeholder 2"/>
          <p:cNvSpPr>
            <a:spLocks noGrp="1"/>
          </p:cNvSpPr>
          <p:nvPr>
            <p:ph idx="1"/>
          </p:nvPr>
        </p:nvSpPr>
        <p:spPr>
          <a:xfrm>
            <a:off x="685800" y="914400"/>
            <a:ext cx="7467600" cy="5638800"/>
          </a:xfrm>
        </p:spPr>
        <p:txBody>
          <a:bodyPr/>
          <a:lstStyle/>
          <a:p>
            <a:r>
              <a:rPr lang="en-US" dirty="0" smtClean="0"/>
              <a:t>Carefully examine </a:t>
            </a:r>
            <a:r>
              <a:rPr lang="en-US" i="1" dirty="0" smtClean="0"/>
              <a:t>values</a:t>
            </a:r>
            <a:r>
              <a:rPr lang="en-US" dirty="0" smtClean="0"/>
              <a:t>, attitudes, assumptions and predispositions covering a whole host of issues.</a:t>
            </a:r>
          </a:p>
          <a:p>
            <a:r>
              <a:rPr lang="en-US" dirty="0" smtClean="0"/>
              <a:t>Unearth areas of dissonance that may exist between their demonstrated behaviors and internal assumptions.</a:t>
            </a:r>
          </a:p>
          <a:p>
            <a:r>
              <a:rPr lang="en-US" dirty="0" smtClean="0"/>
              <a:t>Wrestle with how schools and their administration potentially perpetuate racial and class divides. </a:t>
            </a:r>
          </a:p>
          <a:p>
            <a:r>
              <a:rPr lang="en-US" dirty="0" smtClean="0"/>
              <a:t>Examine and question the relevance of operating norms.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467600" cy="990600"/>
          </a:xfrm>
        </p:spPr>
        <p:txBody>
          <a:bodyPr/>
          <a:lstStyle/>
          <a:p>
            <a:pPr algn="ctr"/>
            <a:r>
              <a:rPr lang="en-US" b="1" dirty="0" smtClean="0">
                <a:solidFill>
                  <a:srgbClr val="FF0000"/>
                </a:solidFill>
              </a:rPr>
              <a:t>Our Discussion</a:t>
            </a:r>
            <a:endParaRPr lang="en-US" b="1" dirty="0">
              <a:solidFill>
                <a:srgbClr val="FF0000"/>
              </a:solidFill>
            </a:endParaRPr>
          </a:p>
        </p:txBody>
      </p:sp>
      <p:sp>
        <p:nvSpPr>
          <p:cNvPr id="3" name="Content Placeholder 2"/>
          <p:cNvSpPr>
            <a:spLocks noGrp="1"/>
          </p:cNvSpPr>
          <p:nvPr>
            <p:ph idx="1"/>
          </p:nvPr>
        </p:nvSpPr>
        <p:spPr>
          <a:xfrm>
            <a:off x="228600" y="838200"/>
            <a:ext cx="8686800" cy="5715000"/>
          </a:xfrm>
        </p:spPr>
        <p:txBody>
          <a:bodyPr>
            <a:normAutofit/>
          </a:bodyPr>
          <a:lstStyle/>
          <a:p>
            <a:pPr algn="ctr">
              <a:buNone/>
            </a:pPr>
            <a:r>
              <a:rPr lang="en-US" sz="3200" dirty="0" smtClean="0"/>
              <a:t>As more and more of us agree that our schools must go through radical changes, in order to prepare our students, teachers and administrators for the 21</a:t>
            </a:r>
            <a:r>
              <a:rPr lang="en-US" sz="3200" baseline="30000" dirty="0" smtClean="0"/>
              <a:t>st</a:t>
            </a:r>
            <a:r>
              <a:rPr lang="en-US" sz="3200" dirty="0" smtClean="0"/>
              <a:t> Century, to what degree, the “legacy” of scientific management will be slowing us down? </a:t>
            </a:r>
          </a:p>
          <a:p>
            <a:pPr algn="ctr">
              <a:buNone/>
            </a:pPr>
            <a:endParaRPr lang="en-US" sz="3200" dirty="0" smtClean="0"/>
          </a:p>
          <a:p>
            <a:pPr algn="ctr">
              <a:buNone/>
            </a:pPr>
            <a:r>
              <a:rPr lang="en-US" sz="3200" dirty="0" smtClean="0"/>
              <a:t>What essential questions will moral leaders be asking themselves in the 21</a:t>
            </a:r>
            <a:r>
              <a:rPr lang="en-US" sz="3200" baseline="30000" dirty="0" smtClean="0"/>
              <a:t>st</a:t>
            </a:r>
            <a:r>
              <a:rPr lang="en-US" sz="3200" dirty="0" smtClean="0"/>
              <a:t> century that they did not have to ask before?</a:t>
            </a:r>
            <a:r>
              <a:rPr lang="en-US" sz="3600" dirty="0" smtClean="0"/>
              <a:t> </a:t>
            </a:r>
          </a:p>
          <a:p>
            <a:pPr algn="ctr">
              <a:buNone/>
            </a:pPr>
            <a:endParaRPr lang="en-US" sz="3200" dirty="0" smtClean="0"/>
          </a:p>
          <a:p>
            <a:pPr algn="ctr">
              <a:buNone/>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xEl>
                                              <p:pRg st="0" end="0"/>
                                            </p:txEl>
                                          </p:spTgt>
                                        </p:tgtEl>
                                      </p:cBhvr>
                                    </p:animEffect>
                                    <p:animScale>
                                      <p:cBhvr>
                                        <p:cTn id="7" dur="250" autoRev="1" fill="hold"/>
                                        <p:tgtEl>
                                          <p:spTgt spid="3">
                                            <p:txEl>
                                              <p:pRg st="0" end="0"/>
                                            </p:txEl>
                                          </p:spTgt>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3">
                                            <p:txEl>
                                              <p:pRg st="2" end="2"/>
                                            </p:txEl>
                                          </p:spTgt>
                                        </p:tgtEl>
                                      </p:cBhvr>
                                    </p:animEffect>
                                    <p:animScale>
                                      <p:cBhvr>
                                        <p:cTn id="11" dur="250" autoRev="1" fill="hold"/>
                                        <p:tgtEl>
                                          <p:spTgt spid="3">
                                            <p:txEl>
                                              <p:pRg st="2" end="2"/>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95400"/>
            <a:ext cx="7848600" cy="4038600"/>
          </a:xfrm>
        </p:spPr>
        <p:txBody>
          <a:bodyPr>
            <a:normAutofit fontScale="92500"/>
          </a:bodyPr>
          <a:lstStyle/>
          <a:p>
            <a:pPr indent="0">
              <a:buNone/>
            </a:pPr>
            <a:r>
              <a:rPr lang="en-US" sz="4800" i="1" dirty="0" smtClean="0">
                <a:solidFill>
                  <a:schemeClr val="accent2">
                    <a:lumMod val="40000"/>
                    <a:lumOff val="60000"/>
                  </a:schemeClr>
                </a:solidFill>
              </a:rPr>
              <a:t>“These teachers will not do anything unless you spell out exactly what you want done step by step and write them up if they don’t do it”</a:t>
            </a:r>
          </a:p>
          <a:p>
            <a:pPr>
              <a:buNone/>
            </a:pPr>
            <a:endParaRPr lang="en-US" dirty="0" smtClean="0">
              <a:solidFill>
                <a:schemeClr val="accent2">
                  <a:lumMod val="40000"/>
                  <a:lumOff val="6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143000"/>
            <a:ext cx="8077200" cy="3809999"/>
          </a:xfrm>
        </p:spPr>
        <p:txBody>
          <a:bodyPr>
            <a:normAutofit lnSpcReduction="10000"/>
          </a:bodyPr>
          <a:lstStyle/>
          <a:p>
            <a:pPr>
              <a:buNone/>
            </a:pPr>
            <a:endParaRPr lang="en-US" dirty="0" smtClean="0">
              <a:solidFill>
                <a:schemeClr val="accent2">
                  <a:lumMod val="40000"/>
                  <a:lumOff val="60000"/>
                </a:schemeClr>
              </a:solidFill>
            </a:endParaRPr>
          </a:p>
          <a:p>
            <a:pPr indent="0">
              <a:buNone/>
            </a:pPr>
            <a:r>
              <a:rPr lang="en-US" sz="4400" i="1" dirty="0" smtClean="0">
                <a:solidFill>
                  <a:schemeClr val="accent2">
                    <a:lumMod val="40000"/>
                    <a:lumOff val="60000"/>
                  </a:schemeClr>
                </a:solidFill>
              </a:rPr>
              <a:t>“When I visit your school, I want to see all students learning the same content and I want to see all teachers teach the same way.”</a:t>
            </a:r>
            <a:endParaRPr lang="en-US" sz="4400" i="1" dirty="0">
              <a:solidFill>
                <a:schemeClr val="accent2">
                  <a:lumMod val="40000"/>
                  <a:lumOff val="6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7"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fontScale="90000"/>
          </a:bodyPr>
          <a:lstStyle/>
          <a:p>
            <a:pPr algn="ctr"/>
            <a:r>
              <a:rPr lang="en-US" dirty="0" smtClean="0">
                <a:solidFill>
                  <a:srgbClr val="FF0000"/>
                </a:solidFill>
              </a:rPr>
              <a:t/>
            </a:r>
            <a:br>
              <a:rPr lang="en-US" dirty="0" smtClean="0">
                <a:solidFill>
                  <a:srgbClr val="FF0000"/>
                </a:solidFill>
              </a:rPr>
            </a:br>
            <a:r>
              <a:rPr lang="en-US" b="1" dirty="0" smtClean="0">
                <a:solidFill>
                  <a:srgbClr val="FF0000"/>
                </a:solidFill>
              </a:rPr>
              <a:t>Scientific Management  is rooted in…</a:t>
            </a:r>
            <a:r>
              <a:rPr lang="en-US" dirty="0" smtClean="0"/>
              <a:t/>
            </a:r>
            <a:br>
              <a:rPr lang="en-US" dirty="0" smtClean="0"/>
            </a:br>
            <a:endParaRPr lang="en-US" dirty="0">
              <a:solidFill>
                <a:srgbClr val="FF0000"/>
              </a:solidFill>
            </a:endParaRPr>
          </a:p>
        </p:txBody>
      </p:sp>
      <p:pic>
        <p:nvPicPr>
          <p:cNvPr id="1028" name="Picture 4" descr="C:\Users\Jacek\AppData\Local\Microsoft\Windows\Temporary Internet Files\Content.IE5\71OMYK87\MCj04418700000[1].wmf"/>
          <p:cNvPicPr>
            <a:picLocks noChangeAspect="1" noChangeArrowheads="1"/>
          </p:cNvPicPr>
          <p:nvPr/>
        </p:nvPicPr>
        <p:blipFill>
          <a:blip r:embed="rId2" cstate="print"/>
          <a:srcRect/>
          <a:stretch>
            <a:fillRect/>
          </a:stretch>
        </p:blipFill>
        <p:spPr bwMode="auto">
          <a:xfrm>
            <a:off x="1676400" y="838200"/>
            <a:ext cx="5791200" cy="5638800"/>
          </a:xfrm>
          <a:prstGeom prst="rect">
            <a:avLst/>
          </a:prstGeom>
          <a:noFill/>
        </p:spPr>
      </p:pic>
      <p:sp>
        <p:nvSpPr>
          <p:cNvPr id="11" name="TextBox 10"/>
          <p:cNvSpPr txBox="1"/>
          <p:nvPr/>
        </p:nvSpPr>
        <p:spPr>
          <a:xfrm>
            <a:off x="914400" y="5562600"/>
            <a:ext cx="8229600" cy="1107996"/>
          </a:xfrm>
          <a:prstGeom prst="rect">
            <a:avLst/>
          </a:prstGeom>
          <a:noFill/>
        </p:spPr>
        <p:txBody>
          <a:bodyPr wrap="square" rtlCol="0">
            <a:spAutoFit/>
          </a:bodyPr>
          <a:lstStyle/>
          <a:p>
            <a:pPr algn="ctr"/>
            <a:r>
              <a:rPr lang="en-US" sz="6600" dirty="0" smtClean="0">
                <a:solidFill>
                  <a:srgbClr val="FF0000"/>
                </a:solidFill>
              </a:rPr>
              <a:t>Modernist Paradigm</a:t>
            </a:r>
            <a:endParaRPr lang="en-US" sz="6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Modernist Paradigm</a:t>
            </a:r>
            <a:endParaRPr lang="en-US" b="1"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n-US" dirty="0" smtClean="0"/>
              <a:t>Originated in 20</a:t>
            </a:r>
            <a:r>
              <a:rPr lang="en-US" baseline="30000" dirty="0" smtClean="0"/>
              <a:t>th</a:t>
            </a:r>
            <a:r>
              <a:rPr lang="en-US" dirty="0" smtClean="0"/>
              <a:t> Century when life in Western civilization was characterized by capitalism, rationalism, individualism and a move towards secular culture. </a:t>
            </a:r>
            <a:r>
              <a:rPr lang="en-US" sz="1400" dirty="0" smtClean="0"/>
              <a:t>(English, p.36) </a:t>
            </a:r>
          </a:p>
          <a:p>
            <a:r>
              <a:rPr lang="en-US" dirty="0" smtClean="0"/>
              <a:t>Social progress was tied closely to the dynamics of capitalistic production and economic growth.</a:t>
            </a:r>
            <a:r>
              <a:rPr lang="en-US" sz="3200" dirty="0" smtClean="0"/>
              <a:t> </a:t>
            </a:r>
            <a:r>
              <a:rPr lang="en-US" sz="1400" dirty="0" smtClean="0"/>
              <a:t>(Giroux, 1997) </a:t>
            </a:r>
          </a:p>
          <a:p>
            <a:r>
              <a:rPr lang="en-US" dirty="0" smtClean="0"/>
              <a:t>Science and technology were intrinsically good and “served as the drivers of society’s engines.” </a:t>
            </a:r>
            <a:r>
              <a:rPr lang="en-US" sz="1500" dirty="0" smtClean="0"/>
              <a:t>(</a:t>
            </a:r>
            <a:r>
              <a:rPr lang="en-US" sz="1500" dirty="0" err="1" smtClean="0"/>
              <a:t>Starratt</a:t>
            </a:r>
            <a:r>
              <a:rPr lang="en-US" sz="1500" dirty="0" smtClean="0"/>
              <a:t>, 2003)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pPr algn="ctr"/>
            <a:r>
              <a:rPr lang="en-US" dirty="0" smtClean="0">
                <a:solidFill>
                  <a:srgbClr val="FF0000"/>
                </a:solidFill>
              </a:rPr>
              <a:t>Scientific Management </a:t>
            </a:r>
            <a:r>
              <a:rPr lang="en-US" dirty="0" smtClean="0"/>
              <a:t/>
            </a:r>
            <a:br>
              <a:rPr lang="en-US" dirty="0" smtClean="0"/>
            </a:br>
            <a:r>
              <a:rPr lang="en-US" sz="2400" dirty="0" err="1" smtClean="0"/>
              <a:t>a.k.a</a:t>
            </a:r>
            <a:r>
              <a:rPr lang="en-US" sz="2400" dirty="0" smtClean="0"/>
              <a:t> </a:t>
            </a:r>
            <a:r>
              <a:rPr lang="en-US" sz="2400" dirty="0" err="1" smtClean="0"/>
              <a:t>Taylorism</a:t>
            </a:r>
            <a:endParaRPr lang="en-US" sz="2400" dirty="0"/>
          </a:p>
        </p:txBody>
      </p:sp>
      <p:sp>
        <p:nvSpPr>
          <p:cNvPr id="3" name="Content Placeholder 2"/>
          <p:cNvSpPr>
            <a:spLocks noGrp="1"/>
          </p:cNvSpPr>
          <p:nvPr>
            <p:ph idx="1"/>
          </p:nvPr>
        </p:nvSpPr>
        <p:spPr>
          <a:xfrm>
            <a:off x="685800" y="5638800"/>
            <a:ext cx="8001000" cy="1219200"/>
          </a:xfrm>
        </p:spPr>
        <p:txBody>
          <a:bodyPr>
            <a:normAutofit/>
          </a:bodyPr>
          <a:lstStyle/>
          <a:p>
            <a:pPr algn="ctr">
              <a:buNone/>
            </a:pPr>
            <a:r>
              <a:rPr lang="en-US" dirty="0" smtClean="0"/>
              <a:t> “Principles of Scientific Management “</a:t>
            </a:r>
          </a:p>
          <a:p>
            <a:pPr algn="ctr">
              <a:buNone/>
            </a:pPr>
            <a:r>
              <a:rPr lang="en-US" dirty="0" smtClean="0"/>
              <a:t>Frederic W. Taylor 1911.</a:t>
            </a:r>
          </a:p>
        </p:txBody>
      </p:sp>
      <p:sp>
        <p:nvSpPr>
          <p:cNvPr id="5" name="Rectangle 4"/>
          <p:cNvSpPr/>
          <p:nvPr/>
        </p:nvSpPr>
        <p:spPr>
          <a:xfrm>
            <a:off x="2895600" y="1828800"/>
            <a:ext cx="5791200" cy="3053144"/>
          </a:xfrm>
          <a:prstGeom prst="rect">
            <a:avLst/>
          </a:prstGeom>
        </p:spPr>
        <p:txBody>
          <a:bodyPr wrap="square">
            <a:spAutoFit/>
          </a:bodyPr>
          <a:lstStyle/>
          <a:p>
            <a:pPr marL="722376" lvl="1" indent="-274320" algn="ctr">
              <a:spcBef>
                <a:spcPct val="20000"/>
              </a:spcBef>
              <a:buClr>
                <a:srgbClr val="6EA0B0"/>
              </a:buClr>
              <a:buSzPct val="90000"/>
            </a:pPr>
            <a:r>
              <a:rPr lang="en-US" sz="2600" dirty="0" smtClean="0">
                <a:solidFill>
                  <a:prstClr val="white"/>
                </a:solidFill>
              </a:rPr>
              <a:t>Taylor believed that….</a:t>
            </a:r>
          </a:p>
          <a:p>
            <a:pPr marL="722376" lvl="1" indent="-274320" algn="ctr">
              <a:spcBef>
                <a:spcPct val="20000"/>
              </a:spcBef>
              <a:buClr>
                <a:srgbClr val="6EA0B0"/>
              </a:buClr>
              <a:buSzPct val="90000"/>
            </a:pPr>
            <a:r>
              <a:rPr lang="en-US" sz="2600" dirty="0" smtClean="0">
                <a:solidFill>
                  <a:prstClr val="white"/>
                </a:solidFill>
              </a:rPr>
              <a:t>There is only one best way to accomplish a job.</a:t>
            </a:r>
          </a:p>
          <a:p>
            <a:pPr marL="722376" lvl="1" indent="-274320" algn="ctr">
              <a:spcBef>
                <a:spcPct val="20000"/>
              </a:spcBef>
              <a:buClr>
                <a:srgbClr val="6EA0B0"/>
              </a:buClr>
              <a:buSzPct val="90000"/>
            </a:pPr>
            <a:r>
              <a:rPr lang="en-US" sz="2600" dirty="0" smtClean="0">
                <a:solidFill>
                  <a:prstClr val="white"/>
                </a:solidFill>
              </a:rPr>
              <a:t>Administration “can be reduced to replication of behaviors that are proven to be effective and efficient” </a:t>
            </a:r>
            <a:r>
              <a:rPr lang="en-US" sz="1000" dirty="0" smtClean="0">
                <a:solidFill>
                  <a:prstClr val="white"/>
                </a:solidFill>
              </a:rPr>
              <a:t>(English, p.34) </a:t>
            </a:r>
          </a:p>
        </p:txBody>
      </p:sp>
      <p:pic>
        <p:nvPicPr>
          <p:cNvPr id="6" name="Picture 5" descr="150px-Frederick_Winslow_Taylor.jpg"/>
          <p:cNvPicPr>
            <a:picLocks noChangeAspect="1"/>
          </p:cNvPicPr>
          <p:nvPr/>
        </p:nvPicPr>
        <p:blipFill>
          <a:blip r:embed="rId3" cstate="print"/>
          <a:stretch>
            <a:fillRect/>
          </a:stretch>
        </p:blipFill>
        <p:spPr>
          <a:xfrm>
            <a:off x="914400" y="1447800"/>
            <a:ext cx="1905000" cy="3835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5">
                                            <p:txEl>
                                              <p:pRg st="1" end="1"/>
                                            </p:txEl>
                                          </p:spTgt>
                                        </p:tgtEl>
                                        <p:attrNameLst>
                                          <p:attrName>style.visibility</p:attrName>
                                        </p:attrNameLst>
                                      </p:cBhvr>
                                      <p:to>
                                        <p:strVal val="visible"/>
                                      </p:to>
                                    </p:set>
                                    <p:anim calcmode="discrete" valueType="clr">
                                      <p:cBhvr override="childStyle">
                                        <p:cTn id="7" dur="80"/>
                                        <p:tgtEl>
                                          <p:spTgt spid="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5">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5">
                                            <p:txEl>
                                              <p:pRg st="2" end="2"/>
                                            </p:txEl>
                                          </p:spTgt>
                                        </p:tgtEl>
                                        <p:attrNameLst>
                                          <p:attrName>style.visibility</p:attrName>
                                        </p:attrNameLst>
                                      </p:cBhvr>
                                      <p:to>
                                        <p:strVal val="visible"/>
                                      </p:to>
                                    </p:set>
                                    <p:anim calcmode="discrete" valueType="clr">
                                      <p:cBhvr override="childStyle">
                                        <p:cTn id="14" dur="80"/>
                                        <p:tgtEl>
                                          <p:spTgt spid="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5">
                                            <p:txEl>
                                              <p:pRg st="2" end="2"/>
                                            </p:txEl>
                                          </p:spTgt>
                                        </p:tgtEl>
                                        <p:attrNameLst>
                                          <p:attrName>fillcolor</p:attrName>
                                        </p:attrNameLst>
                                      </p:cBhvr>
                                      <p:tavLst>
                                        <p:tav tm="0">
                                          <p:val>
                                            <p:clrVal>
                                              <a:schemeClr val="accent2"/>
                                            </p:clrVal>
                                          </p:val>
                                        </p:tav>
                                        <p:tav tm="50000">
                                          <p:val>
                                            <p:clrVal>
                                              <a:schemeClr val="hlink"/>
                                            </p:clrVal>
                                          </p:val>
                                        </p:tav>
                                      </p:tavLst>
                                    </p:anim>
                                    <p:set>
                                      <p:cBhvr>
                                        <p:cTn id="16" dur="80"/>
                                        <p:tgtEl>
                                          <p:spTgt spid="5">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pPr algn="ctr"/>
            <a:r>
              <a:rPr lang="en-US" sz="4400" b="1" dirty="0" smtClean="0">
                <a:solidFill>
                  <a:srgbClr val="FF0000"/>
                </a:solidFill>
              </a:rPr>
              <a:t>Scientific Management </a:t>
            </a:r>
            <a:r>
              <a:rPr lang="en-US" dirty="0" smtClean="0">
                <a:solidFill>
                  <a:srgbClr val="FF0000"/>
                </a:solidFill>
              </a:rPr>
              <a:t/>
            </a:r>
            <a:br>
              <a:rPr lang="en-US" dirty="0" smtClean="0">
                <a:solidFill>
                  <a:srgbClr val="FF0000"/>
                </a:solidFill>
              </a:rPr>
            </a:br>
            <a:r>
              <a:rPr lang="en-US" sz="2700" dirty="0" err="1" smtClean="0"/>
              <a:t>a.k.a</a:t>
            </a:r>
            <a:r>
              <a:rPr lang="en-US" sz="2700" dirty="0" smtClean="0"/>
              <a:t> </a:t>
            </a:r>
            <a:r>
              <a:rPr lang="en-US" sz="2700" dirty="0" err="1" smtClean="0"/>
              <a:t>Taylorism</a:t>
            </a:r>
            <a:endParaRPr lang="en-US" sz="2700" dirty="0"/>
          </a:p>
        </p:txBody>
      </p:sp>
      <p:sp>
        <p:nvSpPr>
          <p:cNvPr id="3" name="Content Placeholder 2"/>
          <p:cNvSpPr>
            <a:spLocks noGrp="1"/>
          </p:cNvSpPr>
          <p:nvPr>
            <p:ph idx="1"/>
          </p:nvPr>
        </p:nvSpPr>
        <p:spPr>
          <a:xfrm>
            <a:off x="304800" y="1600200"/>
            <a:ext cx="8610600" cy="4525963"/>
          </a:xfrm>
        </p:spPr>
        <p:txBody>
          <a:bodyPr>
            <a:normAutofit fontScale="92500" lnSpcReduction="10000"/>
          </a:bodyPr>
          <a:lstStyle/>
          <a:p>
            <a:r>
              <a:rPr lang="en-US" dirty="0" smtClean="0"/>
              <a:t>Manager ‘s role is to discover the best way to accomplish the job with the least number of body motions.</a:t>
            </a:r>
          </a:p>
          <a:p>
            <a:r>
              <a:rPr lang="en-US" dirty="0" smtClean="0"/>
              <a:t>Results of worker’s labor can always be predicted and quantified.</a:t>
            </a:r>
          </a:p>
          <a:p>
            <a:r>
              <a:rPr lang="en-US" dirty="0" smtClean="0"/>
              <a:t>Administrator’s role is to:</a:t>
            </a:r>
          </a:p>
          <a:p>
            <a:pPr lvl="1"/>
            <a:r>
              <a:rPr lang="en-US" dirty="0" smtClean="0"/>
              <a:t>Clearly delineate the necessary steps</a:t>
            </a:r>
          </a:p>
          <a:p>
            <a:pPr lvl="1"/>
            <a:r>
              <a:rPr lang="en-US" dirty="0" smtClean="0"/>
              <a:t>Provide training</a:t>
            </a:r>
          </a:p>
          <a:p>
            <a:pPr lvl="1"/>
            <a:r>
              <a:rPr lang="en-US" dirty="0" smtClean="0"/>
              <a:t>Monitor process of implementation</a:t>
            </a:r>
          </a:p>
          <a:p>
            <a:pPr lvl="1"/>
            <a:r>
              <a:rPr lang="en-US" dirty="0" smtClean="0"/>
              <a:t>Use hard data to evaluate efficiency and effectiveness</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3400" y="1447800"/>
            <a:ext cx="8229600" cy="5029200"/>
          </a:xfrm>
        </p:spPr>
        <p:txBody>
          <a:bodyPr>
            <a:normAutofit/>
          </a:bodyPr>
          <a:lstStyle/>
          <a:p>
            <a:r>
              <a:rPr lang="en-US" sz="3300" dirty="0" err="1" smtClean="0"/>
              <a:t>Taylorism</a:t>
            </a:r>
            <a:r>
              <a:rPr lang="en-US" sz="3300" dirty="0" smtClean="0"/>
              <a:t> provided extremely mechanized way to standardize the workplace </a:t>
            </a:r>
            <a:r>
              <a:rPr lang="en-US" sz="1400" dirty="0" smtClean="0"/>
              <a:t>(Foster, 1986)</a:t>
            </a:r>
          </a:p>
          <a:p>
            <a:r>
              <a:rPr lang="en-US" sz="3300" dirty="0" smtClean="0"/>
              <a:t>Valued organizational goals more than it valued the interests and needs of the people.</a:t>
            </a:r>
          </a:p>
          <a:p>
            <a:r>
              <a:rPr lang="en-US" sz="3300" dirty="0" smtClean="0"/>
              <a:t>Bureaucracy was firmly  established through a clear delineation of managers’ and workers’ responsibilities </a:t>
            </a:r>
            <a:r>
              <a:rPr lang="en-US" sz="1400" dirty="0" smtClean="0"/>
              <a:t>(English p.35)</a:t>
            </a:r>
          </a:p>
          <a:p>
            <a:pPr>
              <a:buNone/>
            </a:pPr>
            <a:endParaRPr lang="en-US" dirty="0"/>
          </a:p>
        </p:txBody>
      </p:sp>
      <p:sp>
        <p:nvSpPr>
          <p:cNvPr id="4" name="Rectangle 3"/>
          <p:cNvSpPr/>
          <p:nvPr/>
        </p:nvSpPr>
        <p:spPr>
          <a:xfrm>
            <a:off x="1447800" y="381000"/>
            <a:ext cx="7010400" cy="1077218"/>
          </a:xfrm>
          <a:prstGeom prst="rect">
            <a:avLst/>
          </a:prstGeom>
        </p:spPr>
        <p:txBody>
          <a:bodyPr wrap="square">
            <a:spAutoFit/>
          </a:bodyPr>
          <a:lstStyle/>
          <a:p>
            <a:pPr algn="ctr"/>
            <a:r>
              <a:rPr lang="en-US" sz="4000" b="1" dirty="0" smtClean="0">
                <a:solidFill>
                  <a:srgbClr val="FF0000"/>
                </a:solidFill>
                <a:latin typeface="+mj-lt"/>
              </a:rPr>
              <a:t>Scientific Management </a:t>
            </a:r>
            <a:r>
              <a:rPr lang="en-US" dirty="0" smtClean="0">
                <a:solidFill>
                  <a:srgbClr val="FF0000"/>
                </a:solidFill>
              </a:rPr>
              <a:t/>
            </a:r>
            <a:br>
              <a:rPr lang="en-US" dirty="0" smtClean="0">
                <a:solidFill>
                  <a:srgbClr val="FF0000"/>
                </a:solidFill>
              </a:rPr>
            </a:br>
            <a:r>
              <a:rPr lang="en-US" sz="2400" dirty="0" err="1" smtClean="0"/>
              <a:t>a.k.a</a:t>
            </a:r>
            <a:r>
              <a:rPr lang="en-US" sz="2400" dirty="0" smtClean="0"/>
              <a:t> </a:t>
            </a:r>
            <a:r>
              <a:rPr lang="en-US" sz="2400" dirty="0" err="1" smtClean="0"/>
              <a:t>Taylorism</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828800"/>
            <a:ext cx="7543800" cy="2286000"/>
          </a:xfrm>
        </p:spPr>
        <p:txBody>
          <a:bodyPr>
            <a:normAutofit/>
          </a:bodyPr>
          <a:lstStyle/>
          <a:p>
            <a:r>
              <a:rPr lang="en-US" dirty="0" smtClean="0"/>
              <a:t>According to the Scientific Management the role of the worker is to…</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0"/>
            <a:ext cx="8077200" cy="1219200"/>
          </a:xfrm>
        </p:spPr>
        <p:txBody>
          <a:bodyPr>
            <a:normAutofit/>
          </a:bodyPr>
          <a:lstStyle/>
          <a:p>
            <a:pPr algn="ctr"/>
            <a:r>
              <a:rPr lang="en-US" dirty="0" smtClean="0"/>
              <a:t>…follow routine steps…</a:t>
            </a:r>
            <a:endParaRPr lang="en-US" dirty="0"/>
          </a:p>
        </p:txBody>
      </p:sp>
      <p:pic>
        <p:nvPicPr>
          <p:cNvPr id="8" name="Content Placeholder 7" descr="Assembly line.jpg"/>
          <p:cNvPicPr>
            <a:picLocks noGrp="1" noChangeAspect="1"/>
          </p:cNvPicPr>
          <p:nvPr>
            <p:ph sz="half" idx="1"/>
          </p:nvPr>
        </p:nvPicPr>
        <p:blipFill>
          <a:blip r:embed="rId2" cstate="print"/>
          <a:stretch>
            <a:fillRect/>
          </a:stretch>
        </p:blipFill>
        <p:spPr>
          <a:xfrm>
            <a:off x="457200" y="1143000"/>
            <a:ext cx="8305800" cy="54102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723</TotalTime>
  <Words>958</Words>
  <Application>Microsoft Office PowerPoint</Application>
  <PresentationFormat>On-screen Show (4:3)</PresentationFormat>
  <Paragraphs>94</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Technic</vt:lpstr>
      <vt:lpstr>Hi, my name is Jacek [yot-zek] and I have been, and no longer wish to be, a victim of scientific management.</vt:lpstr>
      <vt:lpstr>From scientific management to Moral Leadership</vt:lpstr>
      <vt:lpstr> Scientific Management  is rooted in… </vt:lpstr>
      <vt:lpstr>Modernist Paradigm</vt:lpstr>
      <vt:lpstr>Scientific Management  a.k.a Taylorism</vt:lpstr>
      <vt:lpstr>Scientific Management  a.k.a Taylorism</vt:lpstr>
      <vt:lpstr>Slide 7</vt:lpstr>
      <vt:lpstr>According to the Scientific Management the role of the worker is to…</vt:lpstr>
      <vt:lpstr>…follow routine steps…</vt:lpstr>
      <vt:lpstr>….not requiring intellectual capability…</vt:lpstr>
      <vt:lpstr>…or imagination. </vt:lpstr>
      <vt:lpstr>Scientific Management Supervisor most likely believed that…</vt:lpstr>
      <vt:lpstr>Scientific Management applied to schools</vt:lpstr>
      <vt:lpstr>Causes of opposition to Modernist Paradigm and Scientific Management</vt:lpstr>
      <vt:lpstr>Progression to Moral Leadership in Education</vt:lpstr>
      <vt:lpstr>The Choice is Clear </vt:lpstr>
      <vt:lpstr>Decision is Obvious</vt:lpstr>
      <vt:lpstr>Meaning, Purpose and Ethical Leadership Thoughts and Ideas</vt:lpstr>
      <vt:lpstr>Essential Questions for Ethical Leaders</vt:lpstr>
      <vt:lpstr>Moral Leaders are…</vt:lpstr>
      <vt:lpstr>Moral Leaders Self-Reflect</vt:lpstr>
      <vt:lpstr>Our Discussion</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scientific management to Moral Leadership</dc:title>
  <dc:creator>Jacek</dc:creator>
  <cp:lastModifiedBy>Jacek</cp:lastModifiedBy>
  <cp:revision>85</cp:revision>
  <dcterms:created xsi:type="dcterms:W3CDTF">2009-09-13T23:18:51Z</dcterms:created>
  <dcterms:modified xsi:type="dcterms:W3CDTF">2009-10-02T23:41:17Z</dcterms:modified>
</cp:coreProperties>
</file>